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71" r:id="rId2"/>
    <p:sldId id="954" r:id="rId3"/>
    <p:sldId id="865" r:id="rId4"/>
    <p:sldId id="901" r:id="rId5"/>
    <p:sldId id="909" r:id="rId6"/>
    <p:sldId id="853" r:id="rId7"/>
    <p:sldId id="859" r:id="rId8"/>
    <p:sldId id="846" r:id="rId9"/>
    <p:sldId id="854" r:id="rId10"/>
    <p:sldId id="821" r:id="rId11"/>
    <p:sldId id="866" r:id="rId12"/>
    <p:sldId id="955" r:id="rId13"/>
    <p:sldId id="831" r:id="rId14"/>
    <p:sldId id="891" r:id="rId15"/>
    <p:sldId id="949" r:id="rId16"/>
    <p:sldId id="950" r:id="rId17"/>
    <p:sldId id="951" r:id="rId18"/>
    <p:sldId id="952" r:id="rId19"/>
    <p:sldId id="953" r:id="rId20"/>
    <p:sldId id="825" r:id="rId21"/>
    <p:sldId id="844" r:id="rId22"/>
    <p:sldId id="848" r:id="rId23"/>
    <p:sldId id="849" r:id="rId24"/>
    <p:sldId id="873" r:id="rId25"/>
    <p:sldId id="850" r:id="rId26"/>
    <p:sldId id="847" r:id="rId27"/>
    <p:sldId id="861" r:id="rId28"/>
    <p:sldId id="872" r:id="rId29"/>
    <p:sldId id="874" r:id="rId30"/>
    <p:sldId id="845" r:id="rId31"/>
    <p:sldId id="862" r:id="rId32"/>
    <p:sldId id="828" r:id="rId33"/>
    <p:sldId id="830" r:id="rId34"/>
    <p:sldId id="863" r:id="rId35"/>
    <p:sldId id="833" r:id="rId36"/>
    <p:sldId id="827" r:id="rId37"/>
    <p:sldId id="834" r:id="rId38"/>
    <p:sldId id="895" r:id="rId39"/>
    <p:sldId id="897" r:id="rId40"/>
    <p:sldId id="898" r:id="rId41"/>
    <p:sldId id="899" r:id="rId42"/>
    <p:sldId id="900" r:id="rId43"/>
    <p:sldId id="885"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954"/>
            <p14:sldId id="865"/>
            <p14:sldId id="901"/>
            <p14:sldId id="909"/>
            <p14:sldId id="853"/>
            <p14:sldId id="859"/>
            <p14:sldId id="846"/>
            <p14:sldId id="854"/>
            <p14:sldId id="821"/>
            <p14:sldId id="866"/>
            <p14:sldId id="955"/>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95"/>
            <p14:sldId id="897"/>
            <p14:sldId id="898"/>
            <p14:sldId id="899"/>
            <p14:sldId id="900"/>
            <p14:sldId id="8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7" autoAdjust="0"/>
    <p:restoredTop sz="91040" autoAdjust="0"/>
  </p:normalViewPr>
  <p:slideViewPr>
    <p:cSldViewPr>
      <p:cViewPr varScale="1">
        <p:scale>
          <a:sx n="115" d="100"/>
          <a:sy n="115" d="100"/>
        </p:scale>
        <p:origin x="1014" y="8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3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it strange, as you can input a past history of N frames to capture recent history</a:t>
            </a:r>
          </a:p>
          <a:p>
            <a:pPr lvl="1"/>
            <a:endParaRPr lang="en-US" dirty="0"/>
          </a:p>
          <a:p>
            <a:pPr lvl="1"/>
            <a:r>
              <a:rPr lang="en-US" dirty="0" err="1"/>
              <a:t>PilotNet</a:t>
            </a:r>
            <a:r>
              <a:rPr lang="en-US" dirty="0"/>
              <a:t> and CIL use CNN, input is current video frame only, with no history info.</a:t>
            </a:r>
          </a:p>
          <a:p>
            <a:pPr lvl="1"/>
            <a:r>
              <a:rPr lang="en-US" dirty="0" err="1"/>
              <a:t>ChauffeurNet</a:t>
            </a:r>
            <a:r>
              <a:rPr lang="en-US" dirty="0"/>
              <a:t> uses Convolutional RNN with an explicit memory, taking into account recent history.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71017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m:oMathPara>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a:p>
                <a:endParaRPr lang="en-SE" dirty="0"/>
              </a:p>
            </p:txBody>
          </p:sp>
        </mc:Choice>
        <mc:Fallback>
          <p:sp>
            <p:nvSpPr>
              <p:cNvPr id="3" name="Notes Placeholder 2"/>
              <p:cNvSpPr>
                <a:spLocks noGrp="1"/>
              </p:cNvSpPr>
              <p:nvPr>
                <p:ph type="body" idx="1"/>
              </p:nvPr>
            </p:nvSpPr>
            <p:spPr/>
            <p:txBody>
              <a:bodyPr/>
              <a:lstStyle/>
              <a:p>
                <a:r>
                  <a:rPr lang="en-US" i="0">
                    <a:latin typeface="Cambria Math" panose="02040503050406030204" pitchFamily="18" charset="0"/>
                  </a:rPr>
                  <a:t>𝑃(</a:t>
                </a:r>
                <a:r>
                  <a:rPr lang="en-US" b="1" i="0">
                    <a:latin typeface="Cambria Math" panose="02040503050406030204" pitchFamily="18" charset="0"/>
                  </a:rPr>
                  <a:t>𝝉│</a:t>
                </a:r>
                <a:r>
                  <a:rPr lang="en-US" i="0">
                    <a:latin typeface="Cambria Math" panose="02040503050406030204" pitchFamily="18" charset="0"/>
                  </a:rPr>
                  <a:t>𝜋)</a:t>
                </a:r>
                <a:r>
                  <a:rPr lang="en-US" dirty="0"/>
                  <a:t>: distribution of trajectories induced by a policy. Repeat until </a:t>
                </a:r>
                <a:r>
                  <a:rPr lang="en-US" b="0" i="0">
                    <a:latin typeface="Cambria Math" panose="02040503050406030204" pitchFamily="18" charset="0"/>
                  </a:rPr>
                  <a:t>𝑡=</a:t>
                </a:r>
                <a:r>
                  <a:rPr lang="en-US" i="0">
                    <a:latin typeface="Cambria Math" panose="02040503050406030204" pitchFamily="18" charset="0"/>
                  </a:rPr>
                  <a:t>𝑇</a:t>
                </a:r>
                <a:r>
                  <a:rPr lang="en-US" dirty="0"/>
                  <a:t>:</a:t>
                </a:r>
              </a:p>
              <a:p>
                <a:pPr lvl="1"/>
                <a:r>
                  <a:rPr lang="en-US" dirty="0"/>
                  <a:t>1. Sample </a:t>
                </a:r>
                <a:r>
                  <a:rPr lang="en-US" b="0" i="0">
                    <a:latin typeface="Cambria Math" panose="02040503050406030204" pitchFamily="18" charset="0"/>
                  </a:rPr>
                  <a:t>𝑠_0</a:t>
                </a:r>
                <a:r>
                  <a:rPr lang="en-US" dirty="0"/>
                  <a:t> from </a:t>
                </a:r>
                <a:r>
                  <a:rPr lang="en-US" b="0" i="0">
                    <a:latin typeface="Cambria Math" panose="02040503050406030204" pitchFamily="18" charset="0"/>
                  </a:rPr>
                  <a:t>𝑃_0</a:t>
                </a:r>
                <a:r>
                  <a:rPr lang="en-US" dirty="0"/>
                  <a:t> (distribution over initial states), initialize </a:t>
                </a:r>
                <a:r>
                  <a:rPr lang="en-US" b="0" i="0">
                    <a:latin typeface="Cambria Math" panose="02040503050406030204" pitchFamily="18" charset="0"/>
                  </a:rPr>
                  <a:t>𝑡=1</a:t>
                </a:r>
                <a:endParaRPr lang="en-US" dirty="0"/>
              </a:p>
              <a:p>
                <a:pPr lvl="1"/>
                <a:r>
                  <a:rPr lang="en-US" dirty="0"/>
                  <a:t>2. Sample action </a:t>
                </a:r>
                <a:r>
                  <a:rPr lang="en-US" b="0" i="0">
                    <a:latin typeface="Cambria Math" panose="02040503050406030204" pitchFamily="18" charset="0"/>
                  </a:rPr>
                  <a:t>𝑎_𝑡</a:t>
                </a:r>
                <a:r>
                  <a:rPr lang="en-US" dirty="0"/>
                  <a:t> from </a:t>
                </a:r>
                <a:r>
                  <a:rPr lang="en-US" b="0" i="0">
                    <a:latin typeface="Cambria Math" panose="02040503050406030204" pitchFamily="18" charset="0"/>
                  </a:rPr>
                  <a:t>𝜋(𝑠_(𝑡−1))</a:t>
                </a:r>
                <a:endParaRPr lang="en-US" dirty="0"/>
              </a:p>
              <a:p>
                <a:pPr lvl="1"/>
                <a:r>
                  <a:rPr lang="en-US" dirty="0"/>
                  <a:t>3. Sample next state </a:t>
                </a:r>
                <a:r>
                  <a:rPr lang="en-US" b="0" i="0">
                    <a:latin typeface="Cambria Math" panose="02040503050406030204" pitchFamily="18" charset="0"/>
                  </a:rPr>
                  <a:t>𝑠_𝑡</a:t>
                </a:r>
                <a:r>
                  <a:rPr lang="en-US" dirty="0"/>
                  <a:t> from applying </a:t>
                </a:r>
                <a:r>
                  <a:rPr lang="en-US" i="0">
                    <a:latin typeface="Cambria Math" panose="02040503050406030204" pitchFamily="18" charset="0"/>
                  </a:rPr>
                  <a:t>𝑎_𝑡</a:t>
                </a:r>
                <a:r>
                  <a:rPr lang="en-US" dirty="0"/>
                  <a:t> to </a:t>
                </a:r>
                <a:r>
                  <a:rPr lang="en-US" i="0">
                    <a:latin typeface="Cambria Math" panose="02040503050406030204" pitchFamily="18" charset="0"/>
                  </a:rPr>
                  <a:t>𝑠_(𝑡</a:t>
                </a:r>
                <a:r>
                  <a:rPr lang="en-US" b="0" i="0">
                    <a:latin typeface="Cambria Math" panose="02040503050406030204" pitchFamily="18" charset="0"/>
                  </a:rPr>
                  <a:t>−1)</a:t>
                </a:r>
                <a:r>
                  <a:rPr lang="en-US" dirty="0"/>
                  <a:t> (requires access to env model or simulator)</a:t>
                </a:r>
              </a:p>
              <a:p>
                <a:pPr lvl="1"/>
                <a:r>
                  <a:rPr lang="en-US" dirty="0"/>
                  <a:t> 4. Go to Step 2 with </a:t>
                </a:r>
                <a:r>
                  <a:rPr lang="en-US" b="0" i="0">
                    <a:latin typeface="Cambria Math" panose="02040503050406030204" pitchFamily="18" charset="0"/>
                  </a:rPr>
                  <a:t>𝑡=𝑡+1</a:t>
                </a:r>
                <a:endParaRPr lang="en-US" dirty="0"/>
              </a:p>
              <a:p>
                <a:r>
                  <a:rPr lang="en-US" i="0">
                    <a:latin typeface="Cambria Math" panose="02040503050406030204" pitchFamily="18" charset="0"/>
                  </a:rPr>
                  <a:t>𝑃(</a:t>
                </a:r>
                <a:r>
                  <a:rPr lang="en-US" b="0" i="0">
                    <a:latin typeface="Cambria Math" panose="02040503050406030204" pitchFamily="18" charset="0"/>
                  </a:rPr>
                  <a:t>𝑠│</a:t>
                </a:r>
                <a:r>
                  <a:rPr lang="en-US" i="0">
                    <a:latin typeface="Cambria Math" panose="02040503050406030204" pitchFamily="18" charset="0"/>
                  </a:rPr>
                  <a:t>𝜋)</a:t>
                </a:r>
                <a:r>
                  <a:rPr lang="en-US" dirty="0"/>
                  <a:t>: distribution of states induced by a policy (percentage of time spent in each state):</a:t>
                </a:r>
              </a:p>
              <a:p>
                <a:pPr lvl="1"/>
                <a:r>
                  <a:rPr lang="en-US" b="0" i="0">
                    <a:latin typeface="Cambria Math" panose="02040503050406030204" pitchFamily="18" charset="0"/>
                  </a:rPr>
                  <a:t>𝑃</a:t>
                </a:r>
                <a:r>
                  <a:rPr lang="en-US" i="0">
                    <a:latin typeface="Cambria Math" panose="02040503050406030204" pitchFamily="18" charset="0"/>
                  </a:rPr>
                  <a:t>(𝑠│𝜋)</a:t>
                </a:r>
                <a:r>
                  <a:rPr lang="en-US" b="0" i="0">
                    <a:latin typeface="Cambria Math" panose="02040503050406030204" pitchFamily="18" charset="0"/>
                  </a:rPr>
                  <a:t>=1/𝑇 ∑_𝑡▒〖</a:t>
                </a:r>
                <a:r>
                  <a:rPr lang="en-US" i="0">
                    <a:latin typeface="Cambria Math" panose="02040503050406030204" pitchFamily="18" charset="0"/>
                  </a:rPr>
                  <a:t>𝑃</a:t>
                </a:r>
                <a:r>
                  <a:rPr lang="en-US" b="0" i="0">
                    <a:latin typeface="Cambria Math" panose="02040503050406030204" pitchFamily="18" charset="0"/>
                  </a:rPr>
                  <a:t>_𝑡 (𝑠│𝜋) 〗</a:t>
                </a:r>
                <a:endParaRPr lang="en-US" b="0" dirty="0"/>
              </a:p>
              <a:p>
                <a:pPr lvl="2"/>
                <a:r>
                  <a:rPr lang="en-US" i="0">
                    <a:latin typeface="Cambria Math" panose="02040503050406030204" pitchFamily="18" charset="0"/>
                  </a:rPr>
                  <a:t>𝑃_𝑡 (𝑠│𝜋)</a:t>
                </a:r>
                <a:r>
                  <a:rPr lang="en-US" dirty="0"/>
                  <a:t> denotes distribution of states at </a:t>
                </a:r>
                <a:r>
                  <a:rPr lang="en-US" b="0" i="0">
                    <a:latin typeface="Cambria Math" panose="02040503050406030204" pitchFamily="18" charset="0"/>
                  </a:rPr>
                  <a:t>𝑡</a:t>
                </a:r>
                <a:r>
                  <a:rPr lang="en-US" dirty="0"/>
                  <a:t>-</a:t>
                </a:r>
                <a:r>
                  <a:rPr lang="en-US" dirty="0" err="1"/>
                  <a:t>th</a:t>
                </a:r>
                <a:r>
                  <a:rPr lang="en-US" dirty="0"/>
                  <a:t> timestep</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5231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67034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5423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274900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76244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57759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10.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Autonomous Driving with IL&amp;RL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2022</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t>Introduction to IL and IRL</a:t>
            </a:r>
          </a:p>
          <a:p>
            <a:r>
              <a:rPr lang="en-US" dirty="0">
                <a:solidFill>
                  <a:srgbClr val="C00000"/>
                </a:solidFill>
              </a:rPr>
              <a:t>Paper discussions</a:t>
            </a:r>
            <a:endParaRPr lang="en-SE" dirty="0">
              <a:solidFill>
                <a:srgbClr val="C00000"/>
              </a:solidFill>
            </a:endParaRPr>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195481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178313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88695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75564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6658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178164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25299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212899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87D6-DA2C-ADA5-4525-B30CF5880B1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C33B7D5-9424-69F4-5BAD-C996076BBBDF}"/>
              </a:ext>
            </a:extLst>
          </p:cNvPr>
          <p:cNvSpPr>
            <a:spLocks noGrp="1"/>
          </p:cNvSpPr>
          <p:nvPr>
            <p:ph idx="1"/>
          </p:nvPr>
        </p:nvSpPr>
        <p:spPr/>
        <p:txBody>
          <a:bodyPr/>
          <a:lstStyle/>
          <a:p>
            <a:r>
              <a:rPr lang="en-US" dirty="0">
                <a:solidFill>
                  <a:srgbClr val="C00000"/>
                </a:solidFill>
              </a:rPr>
              <a:t>Introduction to IL and IRL</a:t>
            </a:r>
          </a:p>
          <a:p>
            <a:r>
              <a:rPr lang="en-US" dirty="0"/>
              <a:t>Paper discussions</a:t>
            </a:r>
            <a:endParaRPr lang="en-SE" dirty="0"/>
          </a:p>
        </p:txBody>
      </p:sp>
      <p:sp>
        <p:nvSpPr>
          <p:cNvPr id="4" name="Slide Number Placeholder 3">
            <a:extLst>
              <a:ext uri="{FF2B5EF4-FFF2-40B4-BE49-F238E27FC236}">
                <a16:creationId xmlns:a16="http://schemas.microsoft.com/office/drawing/2014/main" id="{128B56CB-E0D3-2E5D-0A99-79427C476073}"/>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508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700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uses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is mid-to-mid (DNN used for behavior prediction and planning to generate trajectory). </a:t>
            </a:r>
          </a:p>
          <a:p>
            <a:r>
              <a:rPr lang="en-US" dirty="0"/>
              <a:t>DNN Architecture</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used.</a:t>
            </a:r>
          </a:p>
          <a:p>
            <a:pPr lvl="1"/>
            <a:r>
              <a:rPr lang="en-US" dirty="0" err="1"/>
              <a:t>ChauffeurNet</a:t>
            </a:r>
            <a:r>
              <a:rPr lang="en-US" dirty="0"/>
              <a:t> uses RNN, and exploits the history (past agent location and past prediction for a few seconds) to make better predictions and decisions.</a:t>
            </a:r>
            <a:endParaRPr lang="en-SE" dirty="0"/>
          </a:p>
          <a:p>
            <a:r>
              <a:rPr lang="en-US" dirty="0"/>
              <a:t>CIL: adds a condition variable to help with the decision process at intersections.</a:t>
            </a:r>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fontScale="92500" lnSpcReduction="10000"/>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3"/>
                <a:stretch>
                  <a:fillRect l="-1481" t="-2509"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94006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12164</TotalTime>
  <Words>4208</Words>
  <Application>Microsoft Office PowerPoint</Application>
  <PresentationFormat>On-screen Show (4:3)</PresentationFormat>
  <Paragraphs>318</Paragraphs>
  <Slides>43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Cambria Math</vt:lpstr>
      <vt:lpstr>Default Design</vt:lpstr>
      <vt:lpstr>L8 Autonomous Driving with IL&amp;RL</vt:lpstr>
      <vt:lpstr>Outline</vt:lpstr>
      <vt:lpstr>RL Reward Function Issues</vt:lpstr>
      <vt:lpstr>Imitation Learning (IL)</vt:lpstr>
      <vt:lpstr>Notations</vt:lpstr>
      <vt:lpstr>Behavior Cloning (BC)</vt:lpstr>
      <vt:lpstr>SL vs. BC</vt:lpstr>
      <vt:lpstr>Early Projects of IL (BC) Applied to AD</vt:lpstr>
      <vt:lpstr>Distributional Shift in IL/BC</vt:lpstr>
      <vt:lpstr>Inverse Reinforcement Learning (IRL)</vt:lpstr>
      <vt:lpstr>IRL Details</vt:lpstr>
      <vt:lpstr>Outline</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Conditional IL (CIL) [Codevilla 2018]</vt:lpstr>
      <vt:lpstr>Standard IL Limitations</vt:lpstr>
      <vt:lpstr>Command Conditional IL</vt:lpstr>
      <vt:lpstr>Two Architectures</vt:lpstr>
      <vt:lpstr>Data Augmentation</vt:lpstr>
      <vt:lpstr>Comparisons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900</cp:revision>
  <dcterms:created xsi:type="dcterms:W3CDTF">2006-04-25T21:28:16Z</dcterms:created>
  <dcterms:modified xsi:type="dcterms:W3CDTF">2022-12-18T18:53:42Z</dcterms:modified>
</cp:coreProperties>
</file>